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0" r:id="rId2"/>
    <p:sldId id="268" r:id="rId3"/>
    <p:sldId id="261" r:id="rId4"/>
    <p:sldId id="269" r:id="rId5"/>
    <p:sldId id="262" r:id="rId6"/>
    <p:sldId id="263" r:id="rId7"/>
    <p:sldId id="264" r:id="rId8"/>
    <p:sldId id="266" r:id="rId9"/>
    <p:sldId id="265" r:id="rId10"/>
    <p:sldId id="270" r:id="rId11"/>
    <p:sldId id="267" r:id="rId12"/>
    <p:sldId id="272" r:id="rId13"/>
    <p:sldId id="273" r:id="rId14"/>
    <p:sldId id="277" r:id="rId15"/>
    <p:sldId id="275" r:id="rId16"/>
    <p:sldId id="276" r:id="rId17"/>
    <p:sldId id="274" r:id="rId18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6000" autoAdjust="0"/>
  </p:normalViewPr>
  <p:slideViewPr>
    <p:cSldViewPr>
      <p:cViewPr>
        <p:scale>
          <a:sx n="119" d="100"/>
          <a:sy n="119" d="100"/>
        </p:scale>
        <p:origin x="-140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DFD4AB-7047-44A1-B5B0-B48E1D5D63CF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223C6A-18C2-41B0-8501-4423532E75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832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108962" y="6377945"/>
            <a:ext cx="292608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57202" y="6377943"/>
            <a:ext cx="2103122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7" y="6394479"/>
            <a:ext cx="2103122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3" y="46977"/>
            <a:ext cx="4342475" cy="27699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8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59F58909-8CF7-4B59-B73D-6D9E4358D6C5}"/>
              </a:ext>
            </a:extLst>
          </p:cNvPr>
          <p:cNvSpPr/>
          <p:nvPr userDrawn="1"/>
        </p:nvSpPr>
        <p:spPr>
          <a:xfrm flipV="1">
            <a:off x="2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448998"/>
            <a:endParaRPr sz="2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933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8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9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0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2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3" y="46977"/>
            <a:ext cx="5976663" cy="501703"/>
          </a:xfrm>
        </p:spPr>
        <p:txBody>
          <a:bodyPr>
            <a:normAutofit/>
          </a:bodyPr>
          <a:lstStyle/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3" y="91555"/>
            <a:ext cx="1458106" cy="52913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59632" y="2060848"/>
            <a:ext cx="7200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Открытие  и закрытие казначейских счетов финансовыми органами и лицевых счетов в рамках перевода на казначейское обслуживание в Модуль бюджетного процесса операций со средствами, поступающими во временное распоряжение получателей бюджетных средств субъектов РФ (местных бюджетов) 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55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3" y="46977"/>
            <a:ext cx="5976663" cy="501703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казначейского счета финансовым органом в Модуле бюджетного процесса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3" y="91555"/>
            <a:ext cx="1458106" cy="529133"/>
          </a:xfrm>
          <a:prstGeom prst="rect">
            <a:avLst/>
          </a:prstGeom>
        </p:spPr>
      </p:pic>
      <p:pic>
        <p:nvPicPr>
          <p:cNvPr id="4" name="Рисунок 3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7872" b="33189"/>
          <a:stretch/>
        </p:blipFill>
        <p:spPr>
          <a:xfrm>
            <a:off x="683568" y="1124744"/>
            <a:ext cx="8208911" cy="39604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35811" y="5301208"/>
            <a:ext cx="59085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Срок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формирования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не позднее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14.08.2026            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Конечный статус «Исполнено»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27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1" y="46977"/>
            <a:ext cx="5904655" cy="50170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казначейского счета финансовым органом в Модуле бюджетного процесса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3" y="91555"/>
            <a:ext cx="1458106" cy="529133"/>
          </a:xfrm>
          <a:prstGeom prst="rect">
            <a:avLst/>
          </a:prstGeom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5" t="7646" b="21545"/>
          <a:stretch/>
        </p:blipFill>
        <p:spPr bwMode="auto">
          <a:xfrm>
            <a:off x="950606" y="1340769"/>
            <a:ext cx="7581833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5436096" y="5085184"/>
            <a:ext cx="93610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2411760" y="4653136"/>
            <a:ext cx="144016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741522" y="5085184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1835697" y="5589240"/>
            <a:ext cx="25922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3222 – Субъект РФ</a:t>
            </a: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3232 – Местные бюджеты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139952" y="5805264"/>
            <a:ext cx="1440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20.08.2026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5796136" y="5661248"/>
            <a:ext cx="22322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Проставить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«галку»</a:t>
            </a:r>
          </a:p>
        </p:txBody>
      </p:sp>
    </p:spTree>
    <p:extLst>
      <p:ext uri="{BB962C8B-B14F-4D97-AF65-F5344CB8AC3E}">
        <p14:creationId xmlns:p14="http://schemas.microsoft.com/office/powerpoint/2010/main" val="186393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1" y="46977"/>
            <a:ext cx="5904655" cy="50170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казначейского счета финансовым органом в Модуле бюджетного процесса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3" y="91555"/>
            <a:ext cx="1458106" cy="52913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683567" y="5805264"/>
            <a:ext cx="8064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 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Блок «Дополнительные реквизиты» заполняется  системой автоматически 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5" name="Рисунок 14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351" b="7871"/>
          <a:stretch/>
        </p:blipFill>
        <p:spPr>
          <a:xfrm>
            <a:off x="611560" y="1124744"/>
            <a:ext cx="8136903" cy="439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38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1" y="46977"/>
            <a:ext cx="5904655" cy="573711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казначейского счета финансовым органом в Модуле бюджетного процесса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3" y="91555"/>
            <a:ext cx="1458106" cy="529133"/>
          </a:xfrm>
          <a:prstGeom prst="rect">
            <a:avLst/>
          </a:prstGeom>
        </p:spPr>
      </p:pic>
      <p:pic>
        <p:nvPicPr>
          <p:cNvPr id="4" name="Рисунок 3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111" b="26355"/>
          <a:stretch/>
        </p:blipFill>
        <p:spPr>
          <a:xfrm>
            <a:off x="950606" y="1052736"/>
            <a:ext cx="7581833" cy="367240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16486" y="4797152"/>
            <a:ext cx="74168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Выбор из выпадающего списка ФИО руководителя и согласующим и утверждающим.</a:t>
            </a:r>
          </a:p>
          <a:p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Сохранить – Отправить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н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а согласование – Согласовать  и отправить на утверждение – Согласовать – Утвердить и отправить в ТОФК – Подписать.  </a:t>
            </a:r>
          </a:p>
          <a:p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Статусы документа после подписания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: Направлен в ТОФК – Получен ТОФК и</a:t>
            </a:r>
          </a:p>
          <a:p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Исполнено – конечный статус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endParaRPr lang="ru-RU" sz="14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Если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документ в день подписания не перешел в статус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«Исполнено»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– сотрудники УФК (МРО УФК) формируют обращение в службу поддержки.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88344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1" y="46977"/>
            <a:ext cx="5904655" cy="573711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</a:t>
            </a:r>
            <a:r>
              <a:rPr lang="ru-RU" sz="16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ОГВ и КУ лицевого счета с типом 05 в </a:t>
            </a:r>
            <a:r>
              <a:rPr lang="ru-RU" sz="16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Модуле бюджетного процесса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3" y="91555"/>
            <a:ext cx="1458106" cy="52913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86000" y="5229200"/>
            <a:ext cx="61744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 smtClean="0"/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Срок формирования не позднее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19.08.2026                                      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Конечный статус «Исполнено»</a:t>
            </a:r>
          </a:p>
        </p:txBody>
      </p:sp>
      <p:pic>
        <p:nvPicPr>
          <p:cNvPr id="7" name="Рисунок 6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351" b="34036"/>
          <a:stretch/>
        </p:blipFill>
        <p:spPr>
          <a:xfrm>
            <a:off x="1043608" y="1268760"/>
            <a:ext cx="7632848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64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1" y="46977"/>
            <a:ext cx="5904655" cy="573711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</a:t>
            </a:r>
            <a:r>
              <a:rPr lang="ru-RU" sz="16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ОГВ и КУ лицевого счета с типом 05 в </a:t>
            </a:r>
            <a:r>
              <a:rPr lang="ru-RU" sz="16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Модуле бюджетного процесса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3" y="91555"/>
            <a:ext cx="1458106" cy="529133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8351" b="10511"/>
          <a:stretch/>
        </p:blipFill>
        <p:spPr>
          <a:xfrm>
            <a:off x="1115616" y="1268760"/>
            <a:ext cx="7560839" cy="388843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39952" y="5157192"/>
            <a:ext cx="21602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Проставить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«галку»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139952" y="5013176"/>
            <a:ext cx="57606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771800" y="5495746"/>
            <a:ext cx="12961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20.08.2026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3059832" y="5121188"/>
            <a:ext cx="0" cy="4680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7596336" y="4653136"/>
            <a:ext cx="0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5436096" y="5834300"/>
            <a:ext cx="33123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Выбрать   новый корректный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казначейский счет,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открытый ФО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H="1">
            <a:off x="950606" y="4725144"/>
            <a:ext cx="1965210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467544" y="5949279"/>
            <a:ext cx="4104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Выбрать  05 тип лицевого счета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2267744" y="4149080"/>
            <a:ext cx="356404" cy="170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41291" y="4234299"/>
            <a:ext cx="23042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Контроль заполнения, если РСКП подписывается двумя подписями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98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1" y="46977"/>
            <a:ext cx="5904655" cy="573711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</a:t>
            </a:r>
            <a:r>
              <a:rPr lang="ru-RU" sz="16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ОГВ и КУ лицевого счета с типом 05 в </a:t>
            </a:r>
            <a:r>
              <a:rPr lang="ru-RU" sz="16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Модуле бюджетного процесса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3" y="91555"/>
            <a:ext cx="1458106" cy="529133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467544" y="602128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4525994"/>
            <a:ext cx="700698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Выбор из выпадающего списка ФИО руководителя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утверждающим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Сохранить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– «Отправить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на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утверждение» – «Утвердить» –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Подписать.  </a:t>
            </a:r>
          </a:p>
          <a:p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Статусы документа после подписания: Направлен в ТОФК – Получен ТОФК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и Исполнено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– конечный статус. 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Если документ в день подписания не перешел в статус Исполнено – сотрудники УФК (МРО УФК) формируют обращение в службу поддержки.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5" name="Рисунок 14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310" t="9791" r="1796" b="20113"/>
          <a:stretch/>
        </p:blipFill>
        <p:spPr>
          <a:xfrm>
            <a:off x="950606" y="1052736"/>
            <a:ext cx="7509825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3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1" y="46977"/>
            <a:ext cx="5904655" cy="573711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Закрытие ОГВ и КУ лицевых счета с типом 05 в НСИ ГИИС ЭБ (АСФК)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3" y="91555"/>
            <a:ext cx="1458106" cy="529133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467544" y="602128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44208" y="1124745"/>
            <a:ext cx="2448272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Заявление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на закрытие может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быть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представлено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как на бумажном носителе, так и в электронном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виде,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в срок не позднее 19.08.2026г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На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бумажном носителе заявление подписывается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руководителем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 главным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бухгалтером.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5400600" cy="5544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754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1" y="46977"/>
            <a:ext cx="5904655" cy="573711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Закрытие ОГВ и КУ лицевых счета с типом 05 в НСИ ГИИС ЭБ (АСФК)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3" y="91555"/>
            <a:ext cx="1458106" cy="529133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467544" y="602128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5005625"/>
            <a:ext cx="73448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Заявление в электронном виде формируется  в ЛК ГИИС ЭБ - Подсистема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нормативно-справочной информации 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- Ведение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справочников, реестров, классификаторов 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- Книга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регистрации лицевых счетов -</a:t>
            </a:r>
          </a:p>
          <a:p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Заявление на изменение справочника «Книга регистрации лицевых счетов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».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94" b="54222"/>
          <a:stretch/>
        </p:blipFill>
        <p:spPr bwMode="auto">
          <a:xfrm>
            <a:off x="1679658" y="1124744"/>
            <a:ext cx="7212822" cy="3695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 flipH="1">
            <a:off x="899592" y="3284984"/>
            <a:ext cx="864097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169527" y="3653500"/>
            <a:ext cx="13261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Кнопка создать новый документ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12871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1" y="46977"/>
            <a:ext cx="5904655" cy="573711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Закрытие ОГВ и КУ лицевых счета с типом 05 в НСИ ГИИС ЭБ (АСФК)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3" y="91555"/>
            <a:ext cx="1458106" cy="529133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467544" y="602128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76" b="11596"/>
          <a:stretch/>
        </p:blipFill>
        <p:spPr bwMode="auto">
          <a:xfrm>
            <a:off x="1647574" y="1196753"/>
            <a:ext cx="7272808" cy="51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 flipH="1" flipV="1">
            <a:off x="1403648" y="1988840"/>
            <a:ext cx="1368152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 flipV="1">
            <a:off x="1403648" y="4221088"/>
            <a:ext cx="2952328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95536" y="1819563"/>
            <a:ext cx="10081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Закрытие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7504" y="3803142"/>
            <a:ext cx="15400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Выбрать л/с     </a:t>
            </a:r>
            <a:r>
              <a:rPr lang="ru-RU" sz="1600" dirty="0" err="1" smtClean="0">
                <a:solidFill>
                  <a:schemeClr val="accent1">
                    <a:lumMod val="75000"/>
                  </a:schemeClr>
                </a:solidFill>
              </a:rPr>
              <a:t>с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типом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 05,  остальные данные подтянутся автоматически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80728" y="5013176"/>
            <a:ext cx="8640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356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1" y="46977"/>
            <a:ext cx="5904655" cy="573711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Закрытие ОГВ и КУ лицевых счета с типом 05 в НСИ ГИИС ЭБ (АСФК)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3" y="91555"/>
            <a:ext cx="1458106" cy="529133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467544" y="602128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23728" y="5514018"/>
            <a:ext cx="64807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Заполняются блоки: Основание для закрытия лицевого счета  и Реквизиты для перечисления средств, поступивших после закрытия лицевого счета - согласно образцу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2357" b="34582"/>
          <a:stretch/>
        </p:blipFill>
        <p:spPr bwMode="auto">
          <a:xfrm>
            <a:off x="2051720" y="908720"/>
            <a:ext cx="6696744" cy="453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 flipH="1" flipV="1">
            <a:off x="1763688" y="3429000"/>
            <a:ext cx="1872208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 flipV="1">
            <a:off x="1323510" y="4869160"/>
            <a:ext cx="324849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21554" y="2622083"/>
            <a:ext cx="15421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Номер нового казначейского счета, открытого ФО</a:t>
            </a:r>
            <a:endParaRPr lang="ru-RU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21554" y="3959185"/>
            <a:ext cx="13981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Номер нового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лицевого счета           (выбор из справочника)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75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1" y="46977"/>
            <a:ext cx="5904655" cy="573711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Закрытие ОГВ и КУ лицевых счета с типом 05 в НСИ ГИИС ЭБ (АСФК)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3" y="91555"/>
            <a:ext cx="1458106" cy="529133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467544" y="602128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79660" y="5514018"/>
            <a:ext cx="69247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На вкладке Лист согласования выбираем  из списка согласующим и утверждающим руководителя</a:t>
            </a: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Сохранить, вернуться в списковую форму, отправить на согласование, согласовать, утвердить. Конечный статус «На обработке ТОФК»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0384" b="18032"/>
          <a:stretch/>
        </p:blipFill>
        <p:spPr bwMode="auto">
          <a:xfrm>
            <a:off x="1679658" y="1124744"/>
            <a:ext cx="6780773" cy="439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Прямая со стрелкой 6"/>
          <p:cNvCxnSpPr/>
          <p:nvPr/>
        </p:nvCxnSpPr>
        <p:spPr>
          <a:xfrm flipH="1" flipV="1">
            <a:off x="1115616" y="2708920"/>
            <a:ext cx="864096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 flipV="1">
            <a:off x="1187624" y="2636912"/>
            <a:ext cx="1008112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 flipV="1">
            <a:off x="1331640" y="2564904"/>
            <a:ext cx="1296144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221552" y="2063750"/>
            <a:ext cx="13981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Ячейки обязательные для заполнения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4499992" y="3645024"/>
            <a:ext cx="72008" cy="19442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3131840" y="4293096"/>
            <a:ext cx="72008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975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1" y="46977"/>
            <a:ext cx="5904655" cy="573711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Закрытие ФО казначейского счета в НСИ ГИИС ЭБ (АСФК)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3" y="91555"/>
            <a:ext cx="1458106" cy="529133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467544" y="602128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24127" y="5236458"/>
            <a:ext cx="74995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Заявление в электронном виде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представляется не позднее 20.08.2026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:формируется 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в ЛК ГИИС ЭБ - Подсистема нормативно-справочной информации 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- Справочники, реестры, классификаторы - Книга регистрации казначейских счетов Книга регистрации казначейских счетов</a:t>
            </a: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Выбрать КС, подлежащий закрытию. Нажать кнопку Создать заявление </a:t>
            </a:r>
            <a:b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на закрытие.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5836" b="36729"/>
          <a:stretch/>
        </p:blipFill>
        <p:spPr bwMode="auto">
          <a:xfrm>
            <a:off x="1331640" y="980728"/>
            <a:ext cx="7560840" cy="4248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 flipH="1" flipV="1">
            <a:off x="950606" y="3395626"/>
            <a:ext cx="418998" cy="3388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21551" y="2974973"/>
            <a:ext cx="9320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Выбрать КС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63641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1" y="46977"/>
            <a:ext cx="5904655" cy="573711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Закрытие ФО казначейского счета в НСИ ГИИС ЭБ (АСФК)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3" y="91555"/>
            <a:ext cx="1458106" cy="529133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467544" y="602128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50605" y="5441869"/>
            <a:ext cx="76538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</a:rPr>
              <a:t>С 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заявлением </a:t>
            </a: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</a:rPr>
              <a:t> на закрытие КС работаем  в Подсистеме 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нормативно-справочной информации </a:t>
            </a: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</a:rPr>
              <a:t>- Ведение 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справочников, реестров, классификаторов </a:t>
            </a: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</a:rPr>
              <a:t>- Книга 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регистрации казначейских счетов </a:t>
            </a: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</a:rPr>
              <a:t>- Заявление 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на изменение Книги регистрации казначейских счетов</a:t>
            </a:r>
          </a:p>
          <a:p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</a:rPr>
              <a:t>В блоке Примечание заполняем: 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П</a:t>
            </a: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</a:rPr>
              <a:t>ричину закрытия казначейского 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счета </a:t>
            </a: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</a:rPr>
              <a:t>«в 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иных случаях, предусмотренных законодательными и иными нормативными правовыми актами Российской </a:t>
            </a: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</a:rPr>
              <a:t>Федерации</a:t>
            </a: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</a:rPr>
              <a:t>», письмо Федерального казначейства № 05-00-04/23535 от 27.07.2026. </a:t>
            </a: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</a:rPr>
              <a:t>БИК правопреемника 012202102, Счет 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правопреемника - Номер нового казначейского счета, открытого </a:t>
            </a: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</a:rPr>
              <a:t>ФО.</a:t>
            </a:r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5340" b="7283"/>
          <a:stretch/>
        </p:blipFill>
        <p:spPr bwMode="auto">
          <a:xfrm>
            <a:off x="683568" y="980728"/>
            <a:ext cx="7560840" cy="4533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219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1" y="46977"/>
            <a:ext cx="5904655" cy="573711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Закрытие ФО казначейского счета в НСИ ГИИС ЭБ (АСФК)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3" y="91555"/>
            <a:ext cx="1458106" cy="529133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467544" y="602128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51720" y="4941168"/>
            <a:ext cx="61206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На вкладке Лист согласования выбираем  из списка согласующим и утверждающим руководителя</a:t>
            </a:r>
          </a:p>
          <a:p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Сохранить, вернуться в списковую форму, отправить на согласование, согласовать, утвердить. 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Конечный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статус На обработке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ТОФК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862" b="18411"/>
          <a:stretch/>
        </p:blipFill>
        <p:spPr bwMode="auto">
          <a:xfrm>
            <a:off x="1996732" y="1052736"/>
            <a:ext cx="6175668" cy="3800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 flipH="1" flipV="1">
            <a:off x="1403648" y="2060848"/>
            <a:ext cx="936104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 flipV="1">
            <a:off x="1547664" y="1988840"/>
            <a:ext cx="1008112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 flipV="1">
            <a:off x="1763688" y="1916832"/>
            <a:ext cx="1224136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323527" y="1169438"/>
            <a:ext cx="135613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Ячейки обязательные для заполнения</a:t>
            </a:r>
          </a:p>
        </p:txBody>
      </p:sp>
    </p:spTree>
    <p:extLst>
      <p:ext uri="{BB962C8B-B14F-4D97-AF65-F5344CB8AC3E}">
        <p14:creationId xmlns:p14="http://schemas.microsoft.com/office/powerpoint/2010/main" val="187718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1" y="46977"/>
            <a:ext cx="5904655" cy="573711"/>
          </a:xfrm>
        </p:spPr>
        <p:txBody>
          <a:bodyPr>
            <a:normAutofit/>
          </a:bodyPr>
          <a:lstStyle/>
          <a:p>
            <a:pPr algn="ctr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3" y="91555"/>
            <a:ext cx="1458106" cy="529133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467544" y="602128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79712" y="3244334"/>
            <a:ext cx="61206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Спасибо за внимание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33536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2620</TotalTime>
  <Words>702</Words>
  <Application>Microsoft Office PowerPoint</Application>
  <PresentationFormat>Экран (4:3)</PresentationFormat>
  <Paragraphs>64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Открытие казначейского счета финансовым органом в Модуле бюджетного процесса</vt:lpstr>
      <vt:lpstr>Открытие казначейского счета финансовым органом в Модуле бюджетного процесса</vt:lpstr>
      <vt:lpstr>Открытие казначейского счета финансовым органом в Модуле бюджетного процесса</vt:lpstr>
      <vt:lpstr>Открытие казначейского счета финансовым органом в Модуле бюджетного процесса</vt:lpstr>
      <vt:lpstr>Открытие   ОГВ и КУ лицевого счета с типом 05 в Модуле бюджетного процесса</vt:lpstr>
      <vt:lpstr>Открытие   ОГВ и КУ лицевого счета с типом 05 в Модуле бюджетного процесса</vt:lpstr>
      <vt:lpstr>Открытие   ОГВ и КУ лицевого счета с типом 05 в Модуле бюджетного процесса</vt:lpstr>
      <vt:lpstr>Закрытие ОГВ и КУ лицевых счета с типом 05 в НСИ ГИИС ЭБ (АСФК)</vt:lpstr>
      <vt:lpstr>Закрытие ОГВ и КУ лицевых счета с типом 05 в НСИ ГИИС ЭБ (АСФК)</vt:lpstr>
      <vt:lpstr>Закрытие ОГВ и КУ лицевых счета с типом 05 в НСИ ГИИС ЭБ (АСФК)</vt:lpstr>
      <vt:lpstr>Закрытие ОГВ и КУ лицевых счета с типом 05 в НСИ ГИИС ЭБ (АСФК)</vt:lpstr>
      <vt:lpstr>Закрытие ОГВ и КУ лицевых счета с типом 05 в НСИ ГИИС ЭБ (АСФК)</vt:lpstr>
      <vt:lpstr>Закрытие ФО казначейского счета в НСИ ГИИС ЭБ (АСФК)</vt:lpstr>
      <vt:lpstr>Закрытие ФО казначейского счета в НСИ ГИИС ЭБ (АСФК)</vt:lpstr>
      <vt:lpstr>Закрытие ФО казначейского счета в НСИ ГИИС ЭБ (АСФК)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Мартьянов Иван Владимирович</dc:creator>
  <cp:lastModifiedBy>Иванова Марина Анатольевна</cp:lastModifiedBy>
  <cp:revision>119</cp:revision>
  <cp:lastPrinted>2026-08-06T12:20:42Z</cp:lastPrinted>
  <dcterms:created xsi:type="dcterms:W3CDTF">2025-03-14T08:01:25Z</dcterms:created>
  <dcterms:modified xsi:type="dcterms:W3CDTF">2026-08-06T14:16:47Z</dcterms:modified>
</cp:coreProperties>
</file>